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7" r:id="rId2"/>
    <p:sldId id="264" r:id="rId3"/>
    <p:sldId id="280" r:id="rId4"/>
    <p:sldId id="272" r:id="rId5"/>
    <p:sldId id="263" r:id="rId6"/>
    <p:sldId id="273" r:id="rId7"/>
    <p:sldId id="274" r:id="rId8"/>
    <p:sldId id="275" r:id="rId9"/>
    <p:sldId id="258" r:id="rId10"/>
    <p:sldId id="259" r:id="rId11"/>
    <p:sldId id="262" r:id="rId12"/>
    <p:sldId id="271" r:id="rId13"/>
    <p:sldId id="276" r:id="rId14"/>
    <p:sldId id="277" r:id="rId15"/>
    <p:sldId id="266" r:id="rId16"/>
    <p:sldId id="291" r:id="rId17"/>
    <p:sldId id="256" r:id="rId18"/>
    <p:sldId id="278" r:id="rId19"/>
    <p:sldId id="279" r:id="rId20"/>
    <p:sldId id="265" r:id="rId21"/>
    <p:sldId id="281" r:id="rId22"/>
    <p:sldId id="261" r:id="rId23"/>
    <p:sldId id="267" r:id="rId24"/>
    <p:sldId id="269" r:id="rId25"/>
    <p:sldId id="270" r:id="rId26"/>
    <p:sldId id="282" r:id="rId27"/>
    <p:sldId id="283" r:id="rId28"/>
    <p:sldId id="289" r:id="rId29"/>
    <p:sldId id="295" r:id="rId30"/>
    <p:sldId id="294" r:id="rId31"/>
    <p:sldId id="293" r:id="rId32"/>
    <p:sldId id="290" r:id="rId33"/>
    <p:sldId id="284" r:id="rId34"/>
    <p:sldId id="285" r:id="rId35"/>
    <p:sldId id="288" r:id="rId36"/>
    <p:sldId id="286" r:id="rId37"/>
    <p:sldId id="287" r:id="rId38"/>
    <p:sldId id="292" r:id="rId3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64" y="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094E9C-97F2-458F-8331-BC281A34014D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8B7F54-1EFB-49CB-B0EE-700EBD719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21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CEB2-C3EE-4B58-B82C-8A5B2D217112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F5C72-3310-48A2-B097-DCE9A0421EE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CEB2-C3EE-4B58-B82C-8A5B2D217112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F5C72-3310-48A2-B097-DCE9A0421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CEB2-C3EE-4B58-B82C-8A5B2D217112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F5C72-3310-48A2-B097-DCE9A0421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CEB2-C3EE-4B58-B82C-8A5B2D217112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F5C72-3310-48A2-B097-DCE9A0421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CEB2-C3EE-4B58-B82C-8A5B2D217112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74F5C72-3310-48A2-B097-DCE9A0421EE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CEB2-C3EE-4B58-B82C-8A5B2D217112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F5C72-3310-48A2-B097-DCE9A0421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CEB2-C3EE-4B58-B82C-8A5B2D217112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F5C72-3310-48A2-B097-DCE9A0421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CEB2-C3EE-4B58-B82C-8A5B2D217112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F5C72-3310-48A2-B097-DCE9A0421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CEB2-C3EE-4B58-B82C-8A5B2D217112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F5C72-3310-48A2-B097-DCE9A0421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CEB2-C3EE-4B58-B82C-8A5B2D217112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F5C72-3310-48A2-B097-DCE9A0421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BCEB2-C3EE-4B58-B82C-8A5B2D217112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F5C72-3310-48A2-B097-DCE9A0421EE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66BCEB2-C3EE-4B58-B82C-8A5B2D217112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74F5C72-3310-48A2-B097-DCE9A0421EEA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URBAN REDEVELOPMENT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52600"/>
            <a:ext cx="9067800" cy="4953000"/>
          </a:xfrm>
        </p:spPr>
        <p:txBody>
          <a:bodyPr>
            <a:normAutofit/>
          </a:bodyPr>
          <a:lstStyle/>
          <a:p>
            <a:r>
              <a:rPr lang="en-US" i="1" dirty="0"/>
              <a:t>NEW BRUNSWICK </a:t>
            </a:r>
            <a:r>
              <a:rPr lang="en-US" i="1" dirty="0" smtClean="0"/>
              <a:t>PERSPECTIVES: </a:t>
            </a:r>
            <a:endParaRPr lang="en-US" dirty="0" smtClean="0"/>
          </a:p>
          <a:p>
            <a:r>
              <a:rPr lang="en-US" dirty="0" smtClean="0"/>
              <a:t>	</a:t>
            </a:r>
          </a:p>
          <a:p>
            <a:endParaRPr lang="en-US" dirty="0" smtClean="0"/>
          </a:p>
          <a:p>
            <a:r>
              <a:rPr lang="en-US" dirty="0" smtClean="0"/>
              <a:t>New Brunswick Redevelopment – Gateway &amp; Rutgers</a:t>
            </a:r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 smtClean="0"/>
              <a:t>Christopher J. Paladino</a:t>
            </a:r>
          </a:p>
          <a:p>
            <a:pPr algn="r"/>
            <a:r>
              <a:rPr lang="en-US" dirty="0" smtClean="0"/>
              <a:t>President, New Brunswick Development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05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16 - 3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8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8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0" y="0"/>
            <a:ext cx="5038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08000" y="244186"/>
            <a:ext cx="77724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New Brunswick Transit Village</a:t>
            </a:r>
          </a:p>
        </p:txBody>
      </p:sp>
      <p:pic>
        <p:nvPicPr>
          <p:cNvPr id="10" name="Picture 9" descr="Rendering - Easton and Somerse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04" y="1066800"/>
            <a:ext cx="3478996" cy="47244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14800" y="989112"/>
            <a:ext cx="3962400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300" dirty="0">
              <a:latin typeface="Calibri" panose="020F0502020204030204" pitchFamily="34" charset="0"/>
            </a:endParaRPr>
          </a:p>
          <a:p>
            <a:r>
              <a:rPr lang="en-US" sz="1300" b="1" u="sng" dirty="0">
                <a:latin typeface="Calibri" panose="020F0502020204030204" pitchFamily="34" charset="0"/>
              </a:rPr>
              <a:t>Residential Condo</a:t>
            </a:r>
            <a:r>
              <a:rPr lang="en-US" sz="1300" u="sng" dirty="0">
                <a:latin typeface="Calibri" panose="020F0502020204030204" pitchFamily="34" charset="0"/>
              </a:rPr>
              <a:t> </a:t>
            </a:r>
          </a:p>
          <a:p>
            <a:r>
              <a:rPr lang="en-US" sz="1300" dirty="0" smtClean="0">
                <a:latin typeface="Calibri" panose="020F0502020204030204" pitchFamily="34" charset="0"/>
              </a:rPr>
              <a:t>TICIC				</a:t>
            </a:r>
            <a:endParaRPr lang="en-US" sz="1300" dirty="0">
              <a:latin typeface="Calibri" panose="020F0502020204030204" pitchFamily="34" charset="0"/>
            </a:endParaRPr>
          </a:p>
          <a:p>
            <a:r>
              <a:rPr lang="en-US" sz="1300" dirty="0">
                <a:latin typeface="Calibri" panose="020F0502020204030204" pitchFamily="34" charset="0"/>
              </a:rPr>
              <a:t>Magyar </a:t>
            </a:r>
            <a:r>
              <a:rPr lang="en-US" sz="1300" dirty="0" smtClean="0">
                <a:latin typeface="Calibri" panose="020F0502020204030204" pitchFamily="34" charset="0"/>
              </a:rPr>
              <a:t>Bank				</a:t>
            </a:r>
            <a:endParaRPr lang="en-US" sz="1300" dirty="0">
              <a:latin typeface="Calibri" panose="020F0502020204030204" pitchFamily="34" charset="0"/>
            </a:endParaRPr>
          </a:p>
          <a:p>
            <a:r>
              <a:rPr lang="en-US" sz="1300" dirty="0">
                <a:latin typeface="Calibri" panose="020F0502020204030204" pitchFamily="34" charset="0"/>
              </a:rPr>
              <a:t>Developer Equity 	</a:t>
            </a:r>
            <a:r>
              <a:rPr lang="en-US" sz="1300" dirty="0" smtClean="0">
                <a:latin typeface="Calibri" panose="020F0502020204030204" pitchFamily="34" charset="0"/>
              </a:rPr>
              <a:t>	</a:t>
            </a:r>
            <a:endParaRPr lang="en-US" sz="1300" b="1" dirty="0">
              <a:latin typeface="Calibri" panose="020F0502020204030204" pitchFamily="34" charset="0"/>
            </a:endParaRPr>
          </a:p>
          <a:p>
            <a:r>
              <a:rPr lang="en-US" sz="1300" dirty="0">
                <a:latin typeface="Calibri" panose="020F0502020204030204" pitchFamily="34" charset="0"/>
              </a:rPr>
              <a:t>		                                 </a:t>
            </a:r>
            <a:r>
              <a:rPr lang="en-US" sz="1300" dirty="0" smtClean="0">
                <a:latin typeface="Calibri" panose="020F0502020204030204" pitchFamily="34" charset="0"/>
              </a:rPr>
              <a:t>	</a:t>
            </a:r>
            <a:endParaRPr lang="en-US" sz="1300" b="1" dirty="0" smtClean="0">
              <a:latin typeface="Calibri" panose="020F0502020204030204" pitchFamily="34" charset="0"/>
            </a:endParaRPr>
          </a:p>
          <a:p>
            <a:r>
              <a:rPr lang="en-US" sz="1300" b="1" u="sng" dirty="0" smtClean="0">
                <a:latin typeface="Calibri" panose="020F0502020204030204" pitchFamily="34" charset="0"/>
              </a:rPr>
              <a:t>Residential </a:t>
            </a:r>
            <a:r>
              <a:rPr lang="en-US" sz="1300" b="1" u="sng" dirty="0">
                <a:latin typeface="Calibri" panose="020F0502020204030204" pitchFamily="34" charset="0"/>
              </a:rPr>
              <a:t>Rental</a:t>
            </a:r>
            <a:endParaRPr lang="en-US" sz="1300" u="sng" dirty="0">
              <a:latin typeface="Calibri" panose="020F0502020204030204" pitchFamily="34" charset="0"/>
            </a:endParaRPr>
          </a:p>
          <a:p>
            <a:r>
              <a:rPr lang="en-US" sz="1300" dirty="0">
                <a:latin typeface="Calibri" panose="020F0502020204030204" pitchFamily="34" charset="0"/>
              </a:rPr>
              <a:t>Bank of America - First </a:t>
            </a:r>
            <a:r>
              <a:rPr lang="en-US" sz="1300" dirty="0" smtClean="0">
                <a:latin typeface="Calibri" panose="020F0502020204030204" pitchFamily="34" charset="0"/>
              </a:rPr>
              <a:t>Mortgage</a:t>
            </a:r>
            <a:r>
              <a:rPr lang="en-US" sz="1300" dirty="0">
                <a:latin typeface="Calibri" panose="020F0502020204030204" pitchFamily="34" charset="0"/>
              </a:rPr>
              <a:t>	         </a:t>
            </a:r>
            <a:r>
              <a:rPr lang="en-US" sz="1300" dirty="0" smtClean="0">
                <a:latin typeface="Calibri" panose="020F0502020204030204" pitchFamily="34" charset="0"/>
              </a:rPr>
              <a:t>	</a:t>
            </a:r>
            <a:endParaRPr lang="en-US" sz="1300" dirty="0">
              <a:latin typeface="Calibri" panose="020F0502020204030204" pitchFamily="34" charset="0"/>
            </a:endParaRPr>
          </a:p>
          <a:p>
            <a:r>
              <a:rPr lang="en-US" sz="1300" dirty="0">
                <a:latin typeface="Calibri" panose="020F0502020204030204" pitchFamily="34" charset="0"/>
              </a:rPr>
              <a:t>Bank of America </a:t>
            </a:r>
            <a:r>
              <a:rPr lang="en-US" sz="1300" dirty="0" smtClean="0">
                <a:latin typeface="Calibri" panose="020F0502020204030204" pitchFamily="34" charset="0"/>
              </a:rPr>
              <a:t>– NMTC Mortgage</a:t>
            </a:r>
            <a:r>
              <a:rPr lang="en-US" sz="1300" dirty="0">
                <a:latin typeface="Calibri" panose="020F0502020204030204" pitchFamily="34" charset="0"/>
              </a:rPr>
              <a:t>	        </a:t>
            </a:r>
            <a:r>
              <a:rPr lang="en-US" sz="1300" dirty="0" smtClean="0">
                <a:latin typeface="Calibri" panose="020F0502020204030204" pitchFamily="34" charset="0"/>
              </a:rPr>
              <a:t>	</a:t>
            </a:r>
            <a:endParaRPr lang="en-US" sz="1300" dirty="0">
              <a:latin typeface="Calibri" panose="020F0502020204030204" pitchFamily="34" charset="0"/>
            </a:endParaRPr>
          </a:p>
          <a:p>
            <a:r>
              <a:rPr lang="en-US" sz="1300" dirty="0">
                <a:latin typeface="Calibri" panose="020F0502020204030204" pitchFamily="34" charset="0"/>
              </a:rPr>
              <a:t>NMTC Tax Credit Proceeds </a:t>
            </a:r>
            <a:r>
              <a:rPr lang="en-US" sz="1300" dirty="0" smtClean="0">
                <a:latin typeface="Calibri" panose="020F0502020204030204" pitchFamily="34" charset="0"/>
              </a:rPr>
              <a:t>	(BOA)		</a:t>
            </a:r>
          </a:p>
          <a:p>
            <a:r>
              <a:rPr lang="en-US" sz="1300" dirty="0" smtClean="0">
                <a:latin typeface="Calibri" panose="020F0502020204030204" pitchFamily="34" charset="0"/>
              </a:rPr>
              <a:t>NMTC Tax Credit Proceeds (Citi, Wells, RBC, &amp; NJCC)       </a:t>
            </a:r>
            <a:endParaRPr lang="en-US" sz="1300" dirty="0">
              <a:latin typeface="Calibri" panose="020F0502020204030204" pitchFamily="34" charset="0"/>
            </a:endParaRPr>
          </a:p>
          <a:p>
            <a:r>
              <a:rPr lang="en-US" sz="1300" dirty="0" smtClean="0">
                <a:latin typeface="Calibri" panose="020F0502020204030204" pitchFamily="34" charset="0"/>
              </a:rPr>
              <a:t>UTHTC Proceeds (TD Bank)</a:t>
            </a:r>
            <a:r>
              <a:rPr lang="en-US" sz="1300" dirty="0">
                <a:latin typeface="Calibri" panose="020F0502020204030204" pitchFamily="34" charset="0"/>
              </a:rPr>
              <a:t>		        </a:t>
            </a:r>
            <a:r>
              <a:rPr lang="en-US" sz="1300" dirty="0" smtClean="0">
                <a:latin typeface="Calibri" panose="020F0502020204030204" pitchFamily="34" charset="0"/>
              </a:rPr>
              <a:t>	</a:t>
            </a:r>
            <a:endParaRPr lang="en-US" sz="1300" dirty="0">
              <a:latin typeface="Calibri" panose="020F0502020204030204" pitchFamily="34" charset="0"/>
            </a:endParaRPr>
          </a:p>
          <a:p>
            <a:r>
              <a:rPr lang="en-US" sz="1300" dirty="0" smtClean="0">
                <a:latin typeface="Calibri" panose="020F0502020204030204" pitchFamily="34" charset="0"/>
              </a:rPr>
              <a:t>UTHTC Proceeds (MetLife)</a:t>
            </a:r>
            <a:r>
              <a:rPr lang="en-US" sz="1300" dirty="0">
                <a:latin typeface="Calibri" panose="020F0502020204030204" pitchFamily="34" charset="0"/>
              </a:rPr>
              <a:t>		         </a:t>
            </a:r>
            <a:r>
              <a:rPr lang="en-US" sz="1300" dirty="0" smtClean="0">
                <a:latin typeface="Calibri" panose="020F0502020204030204" pitchFamily="34" charset="0"/>
              </a:rPr>
              <a:t>	</a:t>
            </a:r>
            <a:endParaRPr lang="en-US" sz="1300" dirty="0">
              <a:latin typeface="Calibri" panose="020F0502020204030204" pitchFamily="34" charset="0"/>
            </a:endParaRPr>
          </a:p>
          <a:p>
            <a:r>
              <a:rPr lang="en-US" sz="1300" dirty="0">
                <a:latin typeface="Calibri" panose="020F0502020204030204" pitchFamily="34" charset="0"/>
              </a:rPr>
              <a:t>Developer Equity 		          </a:t>
            </a:r>
            <a:r>
              <a:rPr lang="en-US" sz="1300" dirty="0" smtClean="0">
                <a:latin typeface="Calibri" panose="020F0502020204030204" pitchFamily="34" charset="0"/>
              </a:rPr>
              <a:t>	</a:t>
            </a:r>
            <a:endParaRPr lang="en-US" sz="1300" u="sng" dirty="0">
              <a:latin typeface="Calibri" panose="020F0502020204030204" pitchFamily="34" charset="0"/>
            </a:endParaRPr>
          </a:p>
          <a:p>
            <a:r>
              <a:rPr lang="en-US" sz="1300" b="1" dirty="0" smtClean="0">
                <a:latin typeface="Calibri" panose="020F0502020204030204" pitchFamily="34" charset="0"/>
              </a:rPr>
              <a:t>	</a:t>
            </a:r>
            <a:r>
              <a:rPr lang="en-US" sz="1300" b="1" dirty="0">
                <a:latin typeface="Calibri" panose="020F0502020204030204" pitchFamily="34" charset="0"/>
              </a:rPr>
              <a:t>		        </a:t>
            </a:r>
            <a:r>
              <a:rPr lang="en-US" sz="1300" b="1" dirty="0" smtClean="0">
                <a:latin typeface="Calibri" panose="020F0502020204030204" pitchFamily="34" charset="0"/>
              </a:rPr>
              <a:t>	</a:t>
            </a:r>
            <a:endParaRPr lang="en-US" sz="1300" dirty="0">
              <a:latin typeface="Calibri" panose="020F0502020204030204" pitchFamily="34" charset="0"/>
            </a:endParaRPr>
          </a:p>
          <a:p>
            <a:r>
              <a:rPr lang="en-US" sz="1300" b="1" u="sng" dirty="0">
                <a:latin typeface="Calibri" panose="020F0502020204030204" pitchFamily="34" charset="0"/>
              </a:rPr>
              <a:t>Rutgers University</a:t>
            </a:r>
            <a:r>
              <a:rPr lang="en-US" sz="1300" b="1" dirty="0">
                <a:latin typeface="Calibri" panose="020F0502020204030204" pitchFamily="34" charset="0"/>
              </a:rPr>
              <a:t> 	     </a:t>
            </a:r>
            <a:r>
              <a:rPr lang="en-US" sz="1300" b="1" dirty="0" smtClean="0">
                <a:latin typeface="Calibri" panose="020F0502020204030204" pitchFamily="34" charset="0"/>
              </a:rPr>
              <a:t>	 	</a:t>
            </a:r>
          </a:p>
          <a:p>
            <a:r>
              <a:rPr lang="en-US" sz="1300" dirty="0" smtClean="0">
                <a:latin typeface="Calibri" panose="020F0502020204030204" pitchFamily="34" charset="0"/>
              </a:rPr>
              <a:t>Bond Debt</a:t>
            </a:r>
            <a:endParaRPr lang="en-US" sz="1300" dirty="0">
              <a:latin typeface="Calibri" panose="020F0502020204030204" pitchFamily="34" charset="0"/>
            </a:endParaRPr>
          </a:p>
          <a:p>
            <a:endParaRPr lang="en-US" sz="1300" b="1" dirty="0">
              <a:latin typeface="Calibri" panose="020F0502020204030204" pitchFamily="34" charset="0"/>
            </a:endParaRPr>
          </a:p>
          <a:p>
            <a:r>
              <a:rPr lang="en-US" sz="1300" b="1" u="sng" dirty="0" smtClean="0">
                <a:latin typeface="Calibri" panose="020F0502020204030204" pitchFamily="34" charset="0"/>
              </a:rPr>
              <a:t>New Brunswick Parking Authority</a:t>
            </a:r>
          </a:p>
          <a:p>
            <a:r>
              <a:rPr lang="en-US" sz="1300" dirty="0" smtClean="0">
                <a:latin typeface="Calibri" panose="020F0502020204030204" pitchFamily="34" charset="0"/>
              </a:rPr>
              <a:t>Build </a:t>
            </a:r>
            <a:r>
              <a:rPr lang="en-US" sz="1300" dirty="0">
                <a:latin typeface="Calibri" panose="020F0502020204030204" pitchFamily="34" charset="0"/>
              </a:rPr>
              <a:t>America Bonds</a:t>
            </a:r>
            <a:r>
              <a:rPr lang="en-US" sz="1300" b="1" dirty="0">
                <a:latin typeface="Calibri" panose="020F0502020204030204" pitchFamily="34" charset="0"/>
              </a:rPr>
              <a:t>	        </a:t>
            </a:r>
            <a:r>
              <a:rPr lang="en-US" sz="1300" b="1" dirty="0" smtClean="0">
                <a:latin typeface="Calibri" panose="020F0502020204030204" pitchFamily="34" charset="0"/>
              </a:rPr>
              <a:t>	 	</a:t>
            </a:r>
          </a:p>
          <a:p>
            <a:r>
              <a:rPr lang="en-US" sz="1300" dirty="0" smtClean="0">
                <a:latin typeface="Calibri" panose="020F0502020204030204" pitchFamily="34" charset="0"/>
              </a:rPr>
              <a:t>NJDOT Transportation Funds </a:t>
            </a:r>
            <a:r>
              <a:rPr lang="en-US" sz="1100" dirty="0" smtClean="0">
                <a:latin typeface="Calibri" panose="020F0502020204030204" pitchFamily="34" charset="0"/>
              </a:rPr>
              <a:t>($1m/year for 10 years)</a:t>
            </a:r>
            <a:endParaRPr lang="en-US" sz="1100" dirty="0">
              <a:latin typeface="Calibri" panose="020F0502020204030204" pitchFamily="34" charset="0"/>
            </a:endParaRPr>
          </a:p>
          <a:p>
            <a:r>
              <a:rPr lang="en-US" sz="1300" dirty="0" smtClean="0">
                <a:latin typeface="Calibri" panose="020F0502020204030204" pitchFamily="34" charset="0"/>
              </a:rPr>
              <a:t>		</a:t>
            </a:r>
            <a:endParaRPr lang="en-US" sz="1300" b="1" dirty="0">
              <a:latin typeface="Calibri" panose="020F0502020204030204" pitchFamily="34" charset="0"/>
            </a:endParaRPr>
          </a:p>
          <a:p>
            <a:r>
              <a:rPr lang="en-US" sz="1300" b="1" dirty="0">
                <a:latin typeface="Calibri" panose="020F0502020204030204" pitchFamily="34" charset="0"/>
              </a:rPr>
              <a:t>Total Project Sources</a:t>
            </a:r>
            <a:r>
              <a:rPr lang="en-US" sz="1300" dirty="0">
                <a:latin typeface="Calibri" panose="020F0502020204030204" pitchFamily="34" charset="0"/>
              </a:rPr>
              <a:t> </a:t>
            </a:r>
            <a:r>
              <a:rPr lang="en-US" sz="1300" b="1" dirty="0">
                <a:latin typeface="Calibri" panose="020F0502020204030204" pitchFamily="34" charset="0"/>
              </a:rPr>
              <a:t>      		       </a:t>
            </a:r>
            <a:r>
              <a:rPr lang="en-US" sz="1300" b="1" dirty="0" smtClean="0">
                <a:latin typeface="Calibri" panose="020F0502020204030204" pitchFamily="34" charset="0"/>
              </a:rPr>
              <a:t>	</a:t>
            </a:r>
            <a:endParaRPr lang="en-US" sz="13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24749" y="1389995"/>
            <a:ext cx="1162051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dirty="0" smtClean="0">
                <a:latin typeface="Calibri" panose="020F0502020204030204" pitchFamily="34" charset="0"/>
              </a:rPr>
              <a:t>9,040,000</a:t>
            </a:r>
          </a:p>
          <a:p>
            <a:pPr algn="r"/>
            <a:r>
              <a:rPr lang="en-US" sz="1300" dirty="0" smtClean="0">
                <a:latin typeface="Calibri" panose="020F0502020204030204" pitchFamily="34" charset="0"/>
              </a:rPr>
              <a:t>600,000</a:t>
            </a:r>
          </a:p>
          <a:p>
            <a:pPr algn="r"/>
            <a:r>
              <a:rPr lang="en-US" sz="1300" u="sng" dirty="0" smtClean="0">
                <a:latin typeface="Calibri" panose="020F0502020204030204" pitchFamily="34" charset="0"/>
              </a:rPr>
              <a:t>2,990,000</a:t>
            </a:r>
          </a:p>
          <a:p>
            <a:pPr algn="r"/>
            <a:r>
              <a:rPr lang="en-US" sz="1300" b="1" dirty="0" smtClean="0">
                <a:latin typeface="Calibri" panose="020F0502020204030204" pitchFamily="34" charset="0"/>
              </a:rPr>
              <a:t>12,630,000</a:t>
            </a:r>
          </a:p>
          <a:p>
            <a:pPr algn="r"/>
            <a:endParaRPr lang="en-US" sz="1300" b="1" dirty="0" smtClean="0">
              <a:latin typeface="Calibri" panose="020F0502020204030204" pitchFamily="34" charset="0"/>
            </a:endParaRPr>
          </a:p>
          <a:p>
            <a:pPr algn="r"/>
            <a:r>
              <a:rPr lang="en-US" sz="1300" dirty="0">
                <a:latin typeface="Calibri" panose="020F0502020204030204" pitchFamily="34" charset="0"/>
              </a:rPr>
              <a:t>8,287,500</a:t>
            </a:r>
          </a:p>
          <a:p>
            <a:pPr algn="r"/>
            <a:r>
              <a:rPr lang="en-US" sz="1300" dirty="0">
                <a:latin typeface="Calibri" panose="020F0502020204030204" pitchFamily="34" charset="0"/>
              </a:rPr>
              <a:t>10,612,500</a:t>
            </a:r>
          </a:p>
          <a:p>
            <a:pPr algn="r"/>
            <a:r>
              <a:rPr lang="en-US" sz="1300" dirty="0">
                <a:latin typeface="Calibri" panose="020F0502020204030204" pitchFamily="34" charset="0"/>
              </a:rPr>
              <a:t>4,387,500</a:t>
            </a:r>
          </a:p>
          <a:p>
            <a:pPr algn="r"/>
            <a:r>
              <a:rPr lang="en-US" sz="1300" dirty="0">
                <a:latin typeface="Calibri" panose="020F0502020204030204" pitchFamily="34" charset="0"/>
              </a:rPr>
              <a:t>9,604,300</a:t>
            </a:r>
          </a:p>
          <a:p>
            <a:pPr algn="r"/>
            <a:r>
              <a:rPr lang="en-US" sz="1300" dirty="0">
                <a:latin typeface="Calibri" panose="020F0502020204030204" pitchFamily="34" charset="0"/>
              </a:rPr>
              <a:t>20,532,498</a:t>
            </a:r>
          </a:p>
          <a:p>
            <a:pPr algn="r"/>
            <a:r>
              <a:rPr lang="en-US" sz="1300" dirty="0">
                <a:latin typeface="Calibri" panose="020F0502020204030204" pitchFamily="34" charset="0"/>
              </a:rPr>
              <a:t>7,214,809</a:t>
            </a:r>
          </a:p>
          <a:p>
            <a:pPr algn="r"/>
            <a:r>
              <a:rPr lang="en-US" sz="1300" u="sng" dirty="0">
                <a:latin typeface="Calibri" panose="020F0502020204030204" pitchFamily="34" charset="0"/>
              </a:rPr>
              <a:t>1,922,140</a:t>
            </a:r>
          </a:p>
          <a:p>
            <a:pPr algn="r"/>
            <a:r>
              <a:rPr lang="en-US" sz="1300" b="1" dirty="0" smtClean="0">
                <a:latin typeface="Calibri" panose="020F0502020204030204" pitchFamily="34" charset="0"/>
              </a:rPr>
              <a:t>62,561,247</a:t>
            </a:r>
          </a:p>
          <a:p>
            <a:pPr algn="r"/>
            <a:endParaRPr lang="en-US" sz="1300" b="1" dirty="0">
              <a:latin typeface="Calibri" panose="020F0502020204030204" pitchFamily="34" charset="0"/>
            </a:endParaRPr>
          </a:p>
          <a:p>
            <a:pPr algn="r"/>
            <a:endParaRPr lang="en-US" sz="500" b="1" dirty="0" smtClean="0">
              <a:latin typeface="Calibri" panose="020F0502020204030204" pitchFamily="34" charset="0"/>
            </a:endParaRPr>
          </a:p>
          <a:p>
            <a:pPr algn="r"/>
            <a:r>
              <a:rPr lang="en-US" sz="1300" b="1" dirty="0" smtClean="0">
                <a:latin typeface="Calibri" panose="020F0502020204030204" pitchFamily="34" charset="0"/>
              </a:rPr>
              <a:t>16,080,000</a:t>
            </a:r>
          </a:p>
          <a:p>
            <a:pPr algn="r"/>
            <a:endParaRPr lang="en-US" sz="1300" b="1" dirty="0" smtClean="0">
              <a:latin typeface="Calibri" panose="020F0502020204030204" pitchFamily="34" charset="0"/>
            </a:endParaRPr>
          </a:p>
          <a:p>
            <a:pPr algn="r"/>
            <a:endParaRPr lang="en-US" sz="800" b="1" dirty="0" smtClean="0">
              <a:latin typeface="Calibri" panose="020F0502020204030204" pitchFamily="34" charset="0"/>
            </a:endParaRPr>
          </a:p>
          <a:p>
            <a:pPr algn="r"/>
            <a:r>
              <a:rPr lang="en-US" sz="1300" b="1" dirty="0" smtClean="0">
                <a:latin typeface="Calibri" panose="020F0502020204030204" pitchFamily="34" charset="0"/>
              </a:rPr>
              <a:t>48,866,745</a:t>
            </a:r>
          </a:p>
          <a:p>
            <a:pPr algn="r"/>
            <a:r>
              <a:rPr lang="en-US" sz="1300" b="1" dirty="0" smtClean="0">
                <a:latin typeface="Calibri" panose="020F0502020204030204" pitchFamily="34" charset="0"/>
              </a:rPr>
              <a:t>10,000,000</a:t>
            </a:r>
            <a:endParaRPr lang="en-US" sz="1300" b="1" dirty="0">
              <a:latin typeface="Calibri" panose="020F0502020204030204" pitchFamily="34" charset="0"/>
            </a:endParaRPr>
          </a:p>
          <a:p>
            <a:pPr algn="r"/>
            <a:endParaRPr lang="en-US" sz="1500" b="1" dirty="0">
              <a:latin typeface="Calibri" panose="020F0502020204030204" pitchFamily="34" charset="0"/>
            </a:endParaRPr>
          </a:p>
          <a:p>
            <a:pPr algn="r"/>
            <a:r>
              <a:rPr lang="en-US" sz="1300" b="1" dirty="0" smtClean="0">
                <a:latin typeface="Calibri" panose="020F0502020204030204" pitchFamily="34" charset="0"/>
              </a:rPr>
              <a:t>150,137,992</a:t>
            </a:r>
            <a:endParaRPr lang="en-US" sz="13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83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000" b="28333"/>
          <a:stretch/>
        </p:blipFill>
        <p:spPr>
          <a:xfrm>
            <a:off x="1371600" y="0"/>
            <a:ext cx="6581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fghanistan-130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"/>
            <a:ext cx="9144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ructure Chart; 1-6-1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990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6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-76200"/>
            <a:ext cx="6248400" cy="697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65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541873" cy="710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55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ren Aeri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1" y="131427"/>
            <a:ext cx="9952567" cy="657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94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ren Redevelopment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0698"/>
            <a:ext cx="9119220" cy="5042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59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49"/>
          <a:stretch/>
        </p:blipFill>
        <p:spPr bwMode="auto">
          <a:xfrm>
            <a:off x="17318" y="304800"/>
            <a:ext cx="912668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66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7200"/>
            <a:ext cx="9144000" cy="57912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33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4" descr="DSC0013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24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484" y="0"/>
            <a:ext cx="49910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7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3505200" y="1828800"/>
            <a:ext cx="5486400" cy="33147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200" b="1" i="0" u="sng" dirty="0">
                <a:latin typeface="Calibri" panose="020F0502020204030204" pitchFamily="34" charset="0"/>
              </a:rPr>
              <a:t>Wellness Project Uses:</a:t>
            </a:r>
          </a:p>
          <a:p>
            <a:pPr marL="0" indent="0">
              <a:buNone/>
            </a:pPr>
            <a:r>
              <a:rPr lang="en-US" sz="5200" i="0" dirty="0">
                <a:latin typeface="Calibri" panose="020F0502020204030204" pitchFamily="34" charset="0"/>
              </a:rPr>
              <a:t>Supermarket			</a:t>
            </a:r>
            <a:r>
              <a:rPr lang="en-US" sz="5200" i="0" dirty="0" smtClean="0">
                <a:latin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r>
              <a:rPr lang="en-US" sz="5200" i="0" dirty="0" smtClean="0">
                <a:latin typeface="Calibri" panose="020F0502020204030204" pitchFamily="34" charset="0"/>
              </a:rPr>
              <a:t>Fitness </a:t>
            </a:r>
            <a:r>
              <a:rPr lang="en-US" sz="5200" i="0" dirty="0">
                <a:latin typeface="Calibri" panose="020F0502020204030204" pitchFamily="34" charset="0"/>
              </a:rPr>
              <a:t>Center			  </a:t>
            </a:r>
            <a:r>
              <a:rPr lang="en-US" sz="5200" i="0" dirty="0" smtClean="0">
                <a:latin typeface="Calibri" panose="020F0502020204030204" pitchFamily="34" charset="0"/>
              </a:rPr>
              <a:t>	</a:t>
            </a:r>
            <a:endParaRPr lang="en-US" sz="5200" i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5200" i="0" dirty="0">
                <a:latin typeface="Calibri" panose="020F0502020204030204" pitchFamily="34" charset="0"/>
              </a:rPr>
              <a:t>Parking </a:t>
            </a:r>
            <a:r>
              <a:rPr lang="en-US" sz="5200" i="0" dirty="0" smtClean="0">
                <a:latin typeface="Calibri" panose="020F0502020204030204" pitchFamily="34" charset="0"/>
              </a:rPr>
              <a:t>Garage</a:t>
            </a:r>
            <a:r>
              <a:rPr lang="en-US" sz="5200" i="0" dirty="0">
                <a:latin typeface="Calibri" panose="020F0502020204030204" pitchFamily="34" charset="0"/>
              </a:rPr>
              <a:t>	</a:t>
            </a:r>
            <a:r>
              <a:rPr lang="en-US" sz="5200" i="0" dirty="0" smtClean="0">
                <a:latin typeface="Calibri" panose="020F0502020204030204" pitchFamily="34" charset="0"/>
              </a:rPr>
              <a:t>		</a:t>
            </a:r>
            <a:endParaRPr lang="en-US" sz="5200" i="0" u="sng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5200" b="1" i="0" dirty="0">
                <a:latin typeface="Calibri" panose="020F0502020204030204" pitchFamily="34" charset="0"/>
              </a:rPr>
              <a:t>Total Project Uses:		                  </a:t>
            </a:r>
            <a:r>
              <a:rPr lang="en-US" sz="5200" b="1" i="0" dirty="0" smtClean="0">
                <a:latin typeface="Calibri" panose="020F0502020204030204" pitchFamily="34" charset="0"/>
              </a:rPr>
              <a:t>	 </a:t>
            </a:r>
            <a:endParaRPr lang="en-US" sz="5200" b="1" i="0" dirty="0">
              <a:latin typeface="Calibri" panose="020F0502020204030204" pitchFamily="34" charset="0"/>
            </a:endParaRPr>
          </a:p>
          <a:p>
            <a:endParaRPr lang="en-US" sz="5200" i="0" u="sng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5200" b="1" i="0" u="sng" dirty="0">
                <a:latin typeface="Calibri" panose="020F0502020204030204" pitchFamily="34" charset="0"/>
              </a:rPr>
              <a:t>Wellness Project Sources:</a:t>
            </a:r>
          </a:p>
          <a:p>
            <a:pPr marL="0" indent="0">
              <a:buNone/>
            </a:pPr>
            <a:r>
              <a:rPr lang="en-US" sz="5200" i="0" dirty="0">
                <a:latin typeface="Calibri" panose="020F0502020204030204" pitchFamily="34" charset="0"/>
              </a:rPr>
              <a:t>Parking Authority Bonds</a:t>
            </a:r>
          </a:p>
          <a:p>
            <a:pPr marL="0" indent="0">
              <a:buNone/>
            </a:pPr>
            <a:r>
              <a:rPr lang="en-US" sz="5200" i="0" dirty="0">
                <a:latin typeface="Calibri" panose="020F0502020204030204" pitchFamily="34" charset="0"/>
              </a:rPr>
              <a:t>  </a:t>
            </a:r>
            <a:r>
              <a:rPr lang="en-US" sz="5200" i="0" dirty="0" smtClean="0">
                <a:latin typeface="Calibri" panose="020F0502020204030204" pitchFamily="34" charset="0"/>
              </a:rPr>
              <a:t>  -Recover </a:t>
            </a:r>
            <a:r>
              <a:rPr lang="en-US" sz="5200" i="0" dirty="0">
                <a:latin typeface="Calibri" panose="020F0502020204030204" pitchFamily="34" charset="0"/>
              </a:rPr>
              <a:t>Zone Facility Bonds		</a:t>
            </a:r>
            <a:r>
              <a:rPr lang="en-US" sz="5200" i="0" dirty="0" smtClean="0">
                <a:latin typeface="Calibri" panose="020F0502020204030204" pitchFamily="34" charset="0"/>
              </a:rPr>
              <a:t>	</a:t>
            </a:r>
            <a:endParaRPr lang="en-US" sz="5200" i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5200" i="0" dirty="0" smtClean="0">
                <a:latin typeface="Calibri" panose="020F0502020204030204" pitchFamily="34" charset="0"/>
              </a:rPr>
              <a:t>    -Recovery </a:t>
            </a:r>
            <a:r>
              <a:rPr lang="en-US" sz="5200" i="0" dirty="0">
                <a:latin typeface="Calibri" panose="020F0502020204030204" pitchFamily="34" charset="0"/>
              </a:rPr>
              <a:t>Zone Economic Development Bonds            </a:t>
            </a:r>
            <a:r>
              <a:rPr lang="en-US" sz="5200" i="0" dirty="0" smtClean="0">
                <a:latin typeface="Calibri" panose="020F0502020204030204" pitchFamily="34" charset="0"/>
              </a:rPr>
              <a:t>	</a:t>
            </a:r>
            <a:endParaRPr lang="en-US" sz="5200" i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5200" i="0" dirty="0" smtClean="0">
                <a:latin typeface="Calibri" panose="020F0502020204030204" pitchFamily="34" charset="0"/>
              </a:rPr>
              <a:t>    -Build </a:t>
            </a:r>
            <a:r>
              <a:rPr lang="en-US" sz="5200" i="0" dirty="0">
                <a:latin typeface="Calibri" panose="020F0502020204030204" pitchFamily="34" charset="0"/>
              </a:rPr>
              <a:t>America </a:t>
            </a:r>
            <a:r>
              <a:rPr lang="en-US" sz="5200" i="0" dirty="0" smtClean="0">
                <a:latin typeface="Calibri" panose="020F0502020204030204" pitchFamily="34" charset="0"/>
              </a:rPr>
              <a:t>Bonds			</a:t>
            </a:r>
            <a:endParaRPr lang="en-US" sz="5200" i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5200" i="0" dirty="0">
                <a:latin typeface="Calibri" panose="020F0502020204030204" pitchFamily="34" charset="0"/>
              </a:rPr>
              <a:t>Open Space </a:t>
            </a:r>
            <a:r>
              <a:rPr lang="en-US" sz="5200" i="0" dirty="0" smtClean="0">
                <a:latin typeface="Calibri" panose="020F0502020204030204" pitchFamily="34" charset="0"/>
              </a:rPr>
              <a:t>Grant			</a:t>
            </a:r>
            <a:endParaRPr lang="en-US" sz="5200" i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5200" i="0" dirty="0">
                <a:latin typeface="Calibri" panose="020F0502020204030204" pitchFamily="34" charset="0"/>
              </a:rPr>
              <a:t>Urban Transit Hub Tax Credit </a:t>
            </a:r>
            <a:r>
              <a:rPr lang="en-US" sz="5200" i="0" dirty="0" smtClean="0">
                <a:latin typeface="Calibri" panose="020F0502020204030204" pitchFamily="34" charset="0"/>
              </a:rPr>
              <a:t>Proceeds		</a:t>
            </a:r>
            <a:endParaRPr lang="en-US" sz="5200" i="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5200" i="0" dirty="0">
                <a:latin typeface="Calibri" panose="020F0502020204030204" pitchFamily="34" charset="0"/>
              </a:rPr>
              <a:t>New Markets Tax Credit </a:t>
            </a:r>
            <a:r>
              <a:rPr lang="en-US" sz="5200" i="0" dirty="0" smtClean="0">
                <a:latin typeface="Calibri" panose="020F0502020204030204" pitchFamily="34" charset="0"/>
              </a:rPr>
              <a:t>Proceeds		</a:t>
            </a:r>
            <a:endParaRPr lang="en-US" sz="5200" i="0" u="sng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5200" b="1" i="0" dirty="0">
                <a:latin typeface="Calibri" panose="020F0502020204030204" pitchFamily="34" charset="0"/>
              </a:rPr>
              <a:t>Total Project </a:t>
            </a:r>
            <a:r>
              <a:rPr lang="en-US" sz="5200" b="1" i="0" dirty="0" smtClean="0">
                <a:latin typeface="Calibri" panose="020F0502020204030204" pitchFamily="34" charset="0"/>
              </a:rPr>
              <a:t>Sources			</a:t>
            </a:r>
            <a:endParaRPr lang="en-US" sz="5200" b="1" i="0" dirty="0">
              <a:latin typeface="Calibri" panose="020F0502020204030204" pitchFamily="34" charset="0"/>
            </a:endParaRPr>
          </a:p>
          <a:p>
            <a:endParaRPr lang="en-US" sz="1400" dirty="0" smtClean="0"/>
          </a:p>
          <a:p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422400" y="269557"/>
            <a:ext cx="6400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u="sng" dirty="0" smtClean="0">
                <a:latin typeface="Calibri" panose="020F0502020204030204" pitchFamily="34" charset="0"/>
              </a:rPr>
              <a:t>New Brunswick Wellness Plaza</a:t>
            </a:r>
            <a:endParaRPr lang="en-US" sz="2600" u="sng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70" y="1447800"/>
            <a:ext cx="3105530" cy="4267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9400" y="1966823"/>
            <a:ext cx="16256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latin typeface="Calibri" panose="020F0502020204030204" pitchFamily="34" charset="0"/>
              </a:rPr>
              <a:t>$</a:t>
            </a:r>
            <a:r>
              <a:rPr lang="en-US" sz="1300" dirty="0" smtClean="0">
                <a:latin typeface="Calibri" panose="020F0502020204030204" pitchFamily="34" charset="0"/>
              </a:rPr>
              <a:t>16,006,774</a:t>
            </a:r>
          </a:p>
          <a:p>
            <a:pPr algn="r"/>
            <a:r>
              <a:rPr lang="en-US" sz="1300" dirty="0" smtClean="0">
                <a:latin typeface="Calibri" panose="020F0502020204030204" pitchFamily="34" charset="0"/>
              </a:rPr>
              <a:t>24,227,087</a:t>
            </a:r>
          </a:p>
          <a:p>
            <a:pPr algn="r"/>
            <a:r>
              <a:rPr lang="en-US" sz="1300" u="sng" dirty="0" smtClean="0">
                <a:latin typeface="Calibri" panose="020F0502020204030204" pitchFamily="34" charset="0"/>
              </a:rPr>
              <a:t>66,292,678</a:t>
            </a:r>
          </a:p>
          <a:p>
            <a:pPr algn="r"/>
            <a:endParaRPr lang="en-US" sz="100" b="1" dirty="0" smtClean="0">
              <a:latin typeface="Calibri" panose="020F0502020204030204" pitchFamily="34" charset="0"/>
            </a:endParaRPr>
          </a:p>
          <a:p>
            <a:pPr algn="r"/>
            <a:r>
              <a:rPr lang="en-US" sz="1300" b="1" dirty="0" smtClean="0">
                <a:latin typeface="Calibri" panose="020F0502020204030204" pitchFamily="34" charset="0"/>
              </a:rPr>
              <a:t>$106,526,539</a:t>
            </a:r>
          </a:p>
          <a:p>
            <a:pPr algn="r"/>
            <a:endParaRPr lang="en-US" sz="1300" b="1" dirty="0">
              <a:latin typeface="Calibri" panose="020F0502020204030204" pitchFamily="34" charset="0"/>
            </a:endParaRPr>
          </a:p>
          <a:p>
            <a:pPr algn="r"/>
            <a:endParaRPr lang="en-US" sz="1300" dirty="0" smtClean="0">
              <a:latin typeface="Calibri" panose="020F0502020204030204" pitchFamily="34" charset="0"/>
            </a:endParaRPr>
          </a:p>
          <a:p>
            <a:pPr algn="r"/>
            <a:endParaRPr lang="en-US" sz="1300" dirty="0" smtClean="0">
              <a:latin typeface="Calibri" panose="020F0502020204030204" pitchFamily="34" charset="0"/>
            </a:endParaRPr>
          </a:p>
          <a:p>
            <a:pPr algn="r"/>
            <a:r>
              <a:rPr lang="en-US" sz="1300" dirty="0" smtClean="0">
                <a:latin typeface="Calibri" panose="020F0502020204030204" pitchFamily="34" charset="0"/>
              </a:rPr>
              <a:t>$</a:t>
            </a:r>
            <a:r>
              <a:rPr lang="en-US" sz="1300" dirty="0">
                <a:latin typeface="Calibri" panose="020F0502020204030204" pitchFamily="34" charset="0"/>
              </a:rPr>
              <a:t>24,600,000</a:t>
            </a:r>
          </a:p>
          <a:p>
            <a:pPr algn="r"/>
            <a:r>
              <a:rPr lang="en-US" sz="1300" dirty="0">
                <a:latin typeface="Calibri" panose="020F0502020204030204" pitchFamily="34" charset="0"/>
              </a:rPr>
              <a:t>26,200,000</a:t>
            </a:r>
            <a:endParaRPr lang="en-US" sz="1300" b="1" dirty="0">
              <a:latin typeface="Calibri" panose="020F0502020204030204" pitchFamily="34" charset="0"/>
            </a:endParaRPr>
          </a:p>
          <a:p>
            <a:pPr algn="r"/>
            <a:r>
              <a:rPr lang="en-US" sz="1300" dirty="0">
                <a:latin typeface="Calibri" panose="020F0502020204030204" pitchFamily="34" charset="0"/>
              </a:rPr>
              <a:t>41,544,239</a:t>
            </a:r>
            <a:endParaRPr lang="en-US" sz="1300" dirty="0" smtClean="0">
              <a:latin typeface="Calibri" panose="020F0502020204030204" pitchFamily="34" charset="0"/>
            </a:endParaRPr>
          </a:p>
          <a:p>
            <a:pPr algn="r"/>
            <a:r>
              <a:rPr lang="en-US" sz="1300" dirty="0" smtClean="0">
                <a:latin typeface="Calibri" panose="020F0502020204030204" pitchFamily="34" charset="0"/>
              </a:rPr>
              <a:t>3,000,000</a:t>
            </a:r>
          </a:p>
          <a:p>
            <a:pPr algn="r"/>
            <a:r>
              <a:rPr lang="en-US" sz="1300" dirty="0" smtClean="0">
                <a:latin typeface="Calibri" panose="020F0502020204030204" pitchFamily="34" charset="0"/>
              </a:rPr>
              <a:t>3,500,000</a:t>
            </a:r>
          </a:p>
          <a:p>
            <a:pPr algn="r"/>
            <a:r>
              <a:rPr lang="en-US" sz="1300" u="sng" dirty="0">
                <a:latin typeface="Calibri" panose="020F0502020204030204" pitchFamily="34" charset="0"/>
              </a:rPr>
              <a:t>7,682,300</a:t>
            </a:r>
            <a:endParaRPr lang="en-US" sz="1300" dirty="0" smtClean="0">
              <a:latin typeface="Calibri" panose="020F0502020204030204" pitchFamily="34" charset="0"/>
            </a:endParaRPr>
          </a:p>
          <a:p>
            <a:pPr algn="r"/>
            <a:endParaRPr lang="en-US" sz="100" b="1" dirty="0" smtClean="0">
              <a:latin typeface="Calibri" panose="020F0502020204030204" pitchFamily="34" charset="0"/>
            </a:endParaRPr>
          </a:p>
          <a:p>
            <a:pPr algn="r"/>
            <a:endParaRPr lang="en-US" sz="100" b="1" dirty="0">
              <a:latin typeface="Calibri" panose="020F0502020204030204" pitchFamily="34" charset="0"/>
            </a:endParaRPr>
          </a:p>
          <a:p>
            <a:pPr algn="r"/>
            <a:r>
              <a:rPr lang="en-US" sz="1300" b="1" dirty="0" smtClean="0">
                <a:latin typeface="Calibri" panose="020F0502020204030204" pitchFamily="34" charset="0"/>
              </a:rPr>
              <a:t>106,526,539</a:t>
            </a:r>
            <a:endParaRPr lang="en-US" sz="13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55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228600"/>
            <a:ext cx="9142476" cy="62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9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64" y="228600"/>
            <a:ext cx="9147464" cy="62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5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" y="515281"/>
            <a:ext cx="9143993" cy="588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35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24155"/>
            <a:ext cx="9144000" cy="501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345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61950"/>
            <a:ext cx="9144000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2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HC Before Housing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058400" y="-2438400"/>
            <a:ext cx="26817557" cy="17830800"/>
          </a:xfrm>
        </p:spPr>
      </p:pic>
    </p:spTree>
    <p:extLst>
      <p:ext uri="{BB962C8B-B14F-4D97-AF65-F5344CB8AC3E}">
        <p14:creationId xmlns:p14="http://schemas.microsoft.com/office/powerpoint/2010/main" val="120319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975969"/>
              </p:ext>
            </p:extLst>
          </p:nvPr>
        </p:nvGraphicFramePr>
        <p:xfrm>
          <a:off x="-1" y="0"/>
          <a:ext cx="919560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Acrobat Document" r:id="rId3" imgW="10115415" imgH="7543800" progId="AcroExch.Document.11">
                  <p:embed/>
                </p:oleObj>
              </mc:Choice>
              <mc:Fallback>
                <p:oleObj name="Acrobat Document" r:id="rId3" imgW="10115415" imgH="7543800" progId="AcroExch.Document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9195603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319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7360"/>
            <a:ext cx="9144000" cy="6079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01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00600" y="-7239000"/>
            <a:ext cx="20118814" cy="1508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64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1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25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" y="609600"/>
            <a:ext cx="911648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5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160666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9181"/>
            <a:ext cx="9144000" cy="593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25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48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45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4780"/>
            <a:ext cx="9144000" cy="648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92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714" y="642291"/>
            <a:ext cx="9155714" cy="552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99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4-116 BEFOR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1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Description: NBTV Sit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671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731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V_Acquisition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63" y="1066800"/>
            <a:ext cx="9147464" cy="3886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2860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Calibri" pitchFamily="34" charset="0"/>
              </a:rPr>
              <a:t>Acquisition Cost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08465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V Basic Stacking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0600"/>
            <a:ext cx="9144000" cy="4572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3627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latin typeface="Calibri" pitchFamily="34" charset="0"/>
              </a:rPr>
              <a:t>Ownership Delineation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9694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16 - 29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45635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ateway-BN_HDR6 (FINAL)_6MB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4366</TotalTime>
  <Words>59</Words>
  <Application>Microsoft Office PowerPoint</Application>
  <PresentationFormat>On-screen Show (4:3)</PresentationFormat>
  <Paragraphs>92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Apex</vt:lpstr>
      <vt:lpstr>Acrobat Document</vt:lpstr>
      <vt:lpstr>URBAN REDEVELOPMENT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HC Before Housing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REDEVELOPMENT  </dc:title>
  <dc:creator>Dale Schwebel</dc:creator>
  <cp:lastModifiedBy>David Listokin</cp:lastModifiedBy>
  <cp:revision>21</cp:revision>
  <cp:lastPrinted>2014-12-09T21:17:14Z</cp:lastPrinted>
  <dcterms:created xsi:type="dcterms:W3CDTF">2014-11-18T14:22:09Z</dcterms:created>
  <dcterms:modified xsi:type="dcterms:W3CDTF">2014-12-15T14:33:56Z</dcterms:modified>
</cp:coreProperties>
</file>