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4"/>
  </p:notesMasterIdLst>
  <p:sldIdLst>
    <p:sldId id="256" r:id="rId2"/>
    <p:sldId id="292" r:id="rId3"/>
    <p:sldId id="309" r:id="rId4"/>
    <p:sldId id="306" r:id="rId5"/>
    <p:sldId id="308" r:id="rId6"/>
    <p:sldId id="259" r:id="rId7"/>
    <p:sldId id="311" r:id="rId8"/>
    <p:sldId id="307" r:id="rId9"/>
    <p:sldId id="262" r:id="rId10"/>
    <p:sldId id="324" r:id="rId11"/>
    <p:sldId id="334" r:id="rId12"/>
    <p:sldId id="333" r:id="rId13"/>
    <p:sldId id="291" r:id="rId14"/>
    <p:sldId id="293" r:id="rId15"/>
    <p:sldId id="263" r:id="rId16"/>
    <p:sldId id="280" r:id="rId17"/>
    <p:sldId id="285" r:id="rId18"/>
    <p:sldId id="284" r:id="rId19"/>
    <p:sldId id="287" r:id="rId20"/>
    <p:sldId id="332" r:id="rId21"/>
    <p:sldId id="286" r:id="rId22"/>
    <p:sldId id="279" r:id="rId23"/>
    <p:sldId id="304" r:id="rId24"/>
    <p:sldId id="294" r:id="rId25"/>
    <p:sldId id="314" r:id="rId26"/>
    <p:sldId id="329" r:id="rId27"/>
    <p:sldId id="274" r:id="rId28"/>
    <p:sldId id="331" r:id="rId29"/>
    <p:sldId id="316" r:id="rId30"/>
    <p:sldId id="319" r:id="rId31"/>
    <p:sldId id="320" r:id="rId32"/>
    <p:sldId id="321" r:id="rId33"/>
    <p:sldId id="322" r:id="rId34"/>
    <p:sldId id="338" r:id="rId35"/>
    <p:sldId id="339" r:id="rId36"/>
    <p:sldId id="340" r:id="rId37"/>
    <p:sldId id="341" r:id="rId38"/>
    <p:sldId id="260" r:id="rId39"/>
    <p:sldId id="269" r:id="rId40"/>
    <p:sldId id="300" r:id="rId41"/>
    <p:sldId id="272" r:id="rId42"/>
    <p:sldId id="270" r:id="rId43"/>
    <p:sldId id="315" r:id="rId44"/>
    <p:sldId id="336" r:id="rId45"/>
    <p:sldId id="323" r:id="rId46"/>
    <p:sldId id="335" r:id="rId47"/>
    <p:sldId id="344" r:id="rId48"/>
    <p:sldId id="345" r:id="rId49"/>
    <p:sldId id="343" r:id="rId50"/>
    <p:sldId id="330" r:id="rId51"/>
    <p:sldId id="349" r:id="rId52"/>
    <p:sldId id="337" r:id="rId53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17" autoAdjust="0"/>
    <p:restoredTop sz="94660"/>
  </p:normalViewPr>
  <p:slideViewPr>
    <p:cSldViewPr>
      <p:cViewPr>
        <p:scale>
          <a:sx n="80" d="100"/>
          <a:sy n="80" d="100"/>
        </p:scale>
        <p:origin x="-296" y="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09BB5F9-3B8A-436C-B2EC-8A0493FF7EE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7FC5CF5C-133B-47F9-AE88-76F56B3DC4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3311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31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altLang="en-US" smtClean="0"/>
          </a:p>
        </p:txBody>
      </p:sp>
      <p:sp>
        <p:nvSpPr>
          <p:cNvPr id="1331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 b="1">
                <a:solidFill>
                  <a:schemeClr val="tx1"/>
                </a:solidFill>
                <a:latin typeface="Arial" charset="0"/>
              </a:defRPr>
            </a:lvl1pPr>
            <a:lvl2pPr marL="742909" indent="-285734" eaLnBrk="0" hangingPunct="0">
              <a:defRPr b="1">
                <a:solidFill>
                  <a:schemeClr val="tx1"/>
                </a:solidFill>
                <a:latin typeface="Arial" charset="0"/>
              </a:defRPr>
            </a:lvl2pPr>
            <a:lvl3pPr marL="1142937" indent="-228587" eaLnBrk="0" hangingPunct="0">
              <a:defRPr b="1">
                <a:solidFill>
                  <a:schemeClr val="tx1"/>
                </a:solidFill>
                <a:latin typeface="Arial" charset="0"/>
              </a:defRPr>
            </a:lvl3pPr>
            <a:lvl4pPr marL="1600111" indent="-228587" eaLnBrk="0" hangingPunct="0">
              <a:defRPr b="1">
                <a:solidFill>
                  <a:schemeClr val="tx1"/>
                </a:solidFill>
                <a:latin typeface="Arial" charset="0"/>
              </a:defRPr>
            </a:lvl4pPr>
            <a:lvl5pPr marL="2057287" indent="-228587" eaLnBrk="0" hangingPunct="0">
              <a:defRPr b="1">
                <a:solidFill>
                  <a:schemeClr val="tx1"/>
                </a:solidFill>
                <a:latin typeface="Arial" charset="0"/>
              </a:defRPr>
            </a:lvl5pPr>
            <a:lvl6pPr marL="2514461" indent="-22858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6pPr>
            <a:lvl7pPr marL="2971635" indent="-22858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7pPr>
            <a:lvl8pPr marL="3428811" indent="-22858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8pPr>
            <a:lvl9pPr marL="3885985" indent="-228587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103203E5-98C1-4E5E-8CB6-55469129BA32}" type="slidenum">
              <a:rPr lang="en-US" altLang="en-US" smtClean="0"/>
              <a:pPr eaLnBrk="1" hangingPunct="1"/>
              <a:t>9</a:t>
            </a:fld>
            <a:endParaRPr lang="en-US" alt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en-US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Click icon to add picture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02CD8AB-D6A4-4F3A-9F39-C7029B8ED901}" type="datetimeFigureOut">
              <a:rPr lang="en-US" smtClean="0"/>
              <a:t>12/15/2014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D6E86C6-B1F7-431A-8ECF-E2D15AA9A30F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tiff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838200"/>
          </a:xfrm>
        </p:spPr>
        <p:txBody>
          <a:bodyPr>
            <a:normAutofit fontScale="90000"/>
          </a:bodyPr>
          <a:lstStyle/>
          <a:p>
            <a:r>
              <a:rPr lang="en-US" dirty="0">
                <a:effectLst/>
              </a:rPr>
              <a:t>URBAN REDEVELOPMENT</a:t>
            </a:r>
            <a:br>
              <a:rPr lang="en-US" dirty="0">
                <a:effectLst/>
              </a:rPr>
            </a:br>
            <a:r>
              <a:rPr lang="en-US" dirty="0">
                <a:effectLst/>
              </a:rPr>
              <a:t/>
            </a:r>
            <a:br>
              <a:rPr lang="en-US" dirty="0">
                <a:effectLst/>
              </a:rPr>
            </a:b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1752600"/>
            <a:ext cx="9067800" cy="4953000"/>
          </a:xfrm>
        </p:spPr>
        <p:txBody>
          <a:bodyPr>
            <a:normAutofit/>
          </a:bodyPr>
          <a:lstStyle/>
          <a:p>
            <a:r>
              <a:rPr lang="en-US" i="1" dirty="0"/>
              <a:t>NEW BRUNSWICK </a:t>
            </a:r>
            <a:r>
              <a:rPr lang="en-US" i="1" dirty="0" smtClean="0"/>
              <a:t>PERSPECTIVES: </a:t>
            </a:r>
            <a:endParaRPr lang="en-US" dirty="0" smtClean="0"/>
          </a:p>
          <a:p>
            <a:r>
              <a:rPr lang="en-US" dirty="0" smtClean="0"/>
              <a:t>	</a:t>
            </a:r>
          </a:p>
          <a:p>
            <a:endParaRPr lang="en-US" dirty="0" smtClean="0"/>
          </a:p>
          <a:p>
            <a:r>
              <a:rPr lang="en-US" dirty="0" smtClean="0"/>
              <a:t>New Brunswick Redevelopment - Early Projects</a:t>
            </a:r>
          </a:p>
          <a:p>
            <a:pPr algn="r"/>
            <a:endParaRPr lang="en-US" dirty="0" smtClean="0"/>
          </a:p>
          <a:p>
            <a:pPr algn="r"/>
            <a:endParaRPr lang="en-US" dirty="0"/>
          </a:p>
          <a:p>
            <a:pPr algn="r"/>
            <a:endParaRPr lang="en-US" dirty="0"/>
          </a:p>
          <a:p>
            <a:pPr algn="r"/>
            <a:r>
              <a:rPr lang="en-US" dirty="0" smtClean="0"/>
              <a:t>Christopher J. Paladino</a:t>
            </a:r>
          </a:p>
          <a:p>
            <a:pPr algn="r"/>
            <a:r>
              <a:rPr lang="en-US" dirty="0" smtClean="0"/>
              <a:t>President, New Brunswick Development Corporation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7277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457200"/>
            <a:ext cx="9144000" cy="5883524"/>
          </a:xfrm>
        </p:spPr>
      </p:pic>
    </p:spTree>
    <p:extLst>
      <p:ext uri="{BB962C8B-B14F-4D97-AF65-F5344CB8AC3E}">
        <p14:creationId xmlns:p14="http://schemas.microsoft.com/office/powerpoint/2010/main" val="3188777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s.lnimg.com/photo/poster_768/11d21838ccb940bf98d8094ebdc78cd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8800" y="1219200"/>
            <a:ext cx="5562600" cy="4657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319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http://pics3.city-data.com/businesses/p/9/0/5/0/797905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02552"/>
            <a:ext cx="9718461" cy="7288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92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NB_MAP Rev-10_2006 enlarged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83975"/>
            <a:ext cx="9144000" cy="5664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6" name="Group 5"/>
          <p:cNvGrpSpPr>
            <a:grpSpLocks/>
          </p:cNvGrpSpPr>
          <p:nvPr/>
        </p:nvGrpSpPr>
        <p:grpSpPr bwMode="auto">
          <a:xfrm rot="-1375492">
            <a:off x="5712179" y="2740379"/>
            <a:ext cx="1981199" cy="1981200"/>
            <a:chOff x="2774" y="1426"/>
            <a:chExt cx="1687" cy="1742"/>
          </a:xfrm>
        </p:grpSpPr>
        <p:sp>
          <p:nvSpPr>
            <p:cNvPr id="7" name="AutoShape 14"/>
            <p:cNvSpPr>
              <a:spLocks noChangeArrowheads="1"/>
            </p:cNvSpPr>
            <p:nvPr/>
          </p:nvSpPr>
          <p:spPr bwMode="auto">
            <a:xfrm>
              <a:off x="3699" y="1690"/>
              <a:ext cx="707" cy="6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7 w 21600"/>
                <a:gd name="T25" fmla="*/ 3149 h 21600"/>
                <a:gd name="T26" fmla="*/ 18423 w 21600"/>
                <a:gd name="T27" fmla="*/ 1845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" y="10800"/>
                  </a:moveTo>
                  <a:cubicBezTo>
                    <a:pt x="1080" y="16168"/>
                    <a:pt x="5432" y="20520"/>
                    <a:pt x="10800" y="20520"/>
                  </a:cubicBezTo>
                  <a:cubicBezTo>
                    <a:pt x="16168" y="20520"/>
                    <a:pt x="20520" y="16168"/>
                    <a:pt x="20520" y="10800"/>
                  </a:cubicBezTo>
                  <a:cubicBezTo>
                    <a:pt x="20520" y="5432"/>
                    <a:pt x="16168" y="1080"/>
                    <a:pt x="10800" y="1080"/>
                  </a:cubicBezTo>
                  <a:cubicBezTo>
                    <a:pt x="5432" y="1080"/>
                    <a:pt x="1080" y="5432"/>
                    <a:pt x="1080" y="10800"/>
                  </a:cubicBezTo>
                  <a:close/>
                </a:path>
              </a:pathLst>
            </a:custGeom>
            <a:solidFill>
              <a:srgbClr val="000080">
                <a:alpha val="65097"/>
              </a:srgbClr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8" name="AutoShape 15"/>
            <p:cNvSpPr>
              <a:spLocks noChangeArrowheads="1"/>
            </p:cNvSpPr>
            <p:nvPr/>
          </p:nvSpPr>
          <p:spPr bwMode="auto">
            <a:xfrm>
              <a:off x="3155" y="1426"/>
              <a:ext cx="707" cy="6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7 w 21600"/>
                <a:gd name="T25" fmla="*/ 3149 h 21600"/>
                <a:gd name="T26" fmla="*/ 18423 w 21600"/>
                <a:gd name="T27" fmla="*/ 1845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" y="10800"/>
                  </a:moveTo>
                  <a:cubicBezTo>
                    <a:pt x="1080" y="16168"/>
                    <a:pt x="5432" y="20520"/>
                    <a:pt x="10800" y="20520"/>
                  </a:cubicBezTo>
                  <a:cubicBezTo>
                    <a:pt x="16168" y="20520"/>
                    <a:pt x="20520" y="16168"/>
                    <a:pt x="20520" y="10800"/>
                  </a:cubicBezTo>
                  <a:cubicBezTo>
                    <a:pt x="20520" y="5432"/>
                    <a:pt x="16168" y="1080"/>
                    <a:pt x="10800" y="1080"/>
                  </a:cubicBezTo>
                  <a:cubicBezTo>
                    <a:pt x="5432" y="1080"/>
                    <a:pt x="1080" y="5432"/>
                    <a:pt x="1080" y="10800"/>
                  </a:cubicBezTo>
                  <a:close/>
                </a:path>
              </a:pathLst>
            </a:custGeom>
            <a:solidFill>
              <a:srgbClr val="000080">
                <a:alpha val="65097"/>
              </a:srgbClr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9" name="AutoShape 16"/>
            <p:cNvSpPr>
              <a:spLocks noChangeArrowheads="1"/>
            </p:cNvSpPr>
            <p:nvPr/>
          </p:nvSpPr>
          <p:spPr bwMode="auto">
            <a:xfrm>
              <a:off x="2774" y="1795"/>
              <a:ext cx="708" cy="687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3 w 21600"/>
                <a:gd name="T25" fmla="*/ 3176 h 21600"/>
                <a:gd name="T26" fmla="*/ 18427 w 21600"/>
                <a:gd name="T27" fmla="*/ 18424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" y="10800"/>
                  </a:moveTo>
                  <a:cubicBezTo>
                    <a:pt x="1080" y="16168"/>
                    <a:pt x="5432" y="20520"/>
                    <a:pt x="10800" y="20520"/>
                  </a:cubicBezTo>
                  <a:cubicBezTo>
                    <a:pt x="16168" y="20520"/>
                    <a:pt x="20520" y="16168"/>
                    <a:pt x="20520" y="10800"/>
                  </a:cubicBezTo>
                  <a:cubicBezTo>
                    <a:pt x="20520" y="5432"/>
                    <a:pt x="16168" y="1080"/>
                    <a:pt x="10800" y="1080"/>
                  </a:cubicBezTo>
                  <a:cubicBezTo>
                    <a:pt x="5432" y="1080"/>
                    <a:pt x="1080" y="5432"/>
                    <a:pt x="1080" y="10800"/>
                  </a:cubicBezTo>
                  <a:close/>
                </a:path>
              </a:pathLst>
            </a:custGeom>
            <a:solidFill>
              <a:srgbClr val="000080">
                <a:alpha val="65097"/>
              </a:srgbClr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0" name="AutoShape 17"/>
            <p:cNvSpPr>
              <a:spLocks noChangeArrowheads="1"/>
            </p:cNvSpPr>
            <p:nvPr/>
          </p:nvSpPr>
          <p:spPr bwMode="auto">
            <a:xfrm>
              <a:off x="3264" y="2112"/>
              <a:ext cx="707" cy="6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7 w 21600"/>
                <a:gd name="T25" fmla="*/ 3149 h 21600"/>
                <a:gd name="T26" fmla="*/ 18423 w 21600"/>
                <a:gd name="T27" fmla="*/ 1845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" y="10800"/>
                  </a:moveTo>
                  <a:cubicBezTo>
                    <a:pt x="1080" y="16168"/>
                    <a:pt x="5432" y="20520"/>
                    <a:pt x="10800" y="20520"/>
                  </a:cubicBezTo>
                  <a:cubicBezTo>
                    <a:pt x="16168" y="20520"/>
                    <a:pt x="20520" y="16168"/>
                    <a:pt x="20520" y="10800"/>
                  </a:cubicBezTo>
                  <a:cubicBezTo>
                    <a:pt x="20520" y="5432"/>
                    <a:pt x="16168" y="1080"/>
                    <a:pt x="10800" y="1080"/>
                  </a:cubicBezTo>
                  <a:cubicBezTo>
                    <a:pt x="5432" y="1080"/>
                    <a:pt x="1080" y="5432"/>
                    <a:pt x="1080" y="10800"/>
                  </a:cubicBezTo>
                  <a:close/>
                </a:path>
              </a:pathLst>
            </a:custGeom>
            <a:solidFill>
              <a:srgbClr val="000080">
                <a:alpha val="65097"/>
              </a:srgbClr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  <p:sp>
          <p:nvSpPr>
            <p:cNvPr id="11" name="AutoShape 18"/>
            <p:cNvSpPr>
              <a:spLocks noChangeArrowheads="1"/>
            </p:cNvSpPr>
            <p:nvPr/>
          </p:nvSpPr>
          <p:spPr bwMode="auto">
            <a:xfrm>
              <a:off x="3754" y="2482"/>
              <a:ext cx="707" cy="686"/>
            </a:xfrm>
            <a:custGeom>
              <a:avLst/>
              <a:gdLst>
                <a:gd name="T0" fmla="*/ 0 w 21600"/>
                <a:gd name="T1" fmla="*/ 0 h 21600"/>
                <a:gd name="T2" fmla="*/ 0 w 21600"/>
                <a:gd name="T3" fmla="*/ 0 h 21600"/>
                <a:gd name="T4" fmla="*/ 0 w 21600"/>
                <a:gd name="T5" fmla="*/ 0 h 21600"/>
                <a:gd name="T6" fmla="*/ 0 w 21600"/>
                <a:gd name="T7" fmla="*/ 0 h 21600"/>
                <a:gd name="T8" fmla="*/ 0 w 21600"/>
                <a:gd name="T9" fmla="*/ 0 h 21600"/>
                <a:gd name="T10" fmla="*/ 0 w 21600"/>
                <a:gd name="T11" fmla="*/ 0 h 21600"/>
                <a:gd name="T12" fmla="*/ 0 w 21600"/>
                <a:gd name="T13" fmla="*/ 0 h 21600"/>
                <a:gd name="T14" fmla="*/ 0 w 21600"/>
                <a:gd name="T15" fmla="*/ 0 h 21600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3177 w 21600"/>
                <a:gd name="T25" fmla="*/ 3149 h 21600"/>
                <a:gd name="T26" fmla="*/ 18423 w 21600"/>
                <a:gd name="T27" fmla="*/ 18451 h 21600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1080" y="10800"/>
                  </a:moveTo>
                  <a:cubicBezTo>
                    <a:pt x="1080" y="16168"/>
                    <a:pt x="5432" y="20520"/>
                    <a:pt x="10800" y="20520"/>
                  </a:cubicBezTo>
                  <a:cubicBezTo>
                    <a:pt x="16168" y="20520"/>
                    <a:pt x="20520" y="16168"/>
                    <a:pt x="20520" y="10800"/>
                  </a:cubicBezTo>
                  <a:cubicBezTo>
                    <a:pt x="20520" y="5432"/>
                    <a:pt x="16168" y="1080"/>
                    <a:pt x="10800" y="1080"/>
                  </a:cubicBezTo>
                  <a:cubicBezTo>
                    <a:pt x="5432" y="1080"/>
                    <a:pt x="1080" y="5432"/>
                    <a:pt x="1080" y="10800"/>
                  </a:cubicBezTo>
                  <a:close/>
                </a:path>
              </a:pathLst>
            </a:custGeom>
            <a:solidFill>
              <a:srgbClr val="000080">
                <a:alpha val="65097"/>
              </a:srgbClr>
            </a:solidFill>
            <a:ln w="9525">
              <a:solidFill>
                <a:srgbClr val="000080"/>
              </a:solidFill>
              <a:round/>
              <a:headEnd/>
              <a:tailEnd/>
            </a:ln>
          </p:spPr>
          <p:txBody>
            <a:bodyPr wrap="none" anchor="ctr"/>
            <a:lstStyle>
              <a:defPPr>
                <a:defRPr lang="en-US"/>
              </a:defPPr>
              <a:lvl1pPr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1pPr>
              <a:lvl2pPr marL="4572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2pPr>
              <a:lvl3pPr marL="9144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3pPr>
              <a:lvl4pPr marL="13716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4pPr>
              <a:lvl5pPr marL="1828800" algn="l" rtl="0" fontAlgn="base">
                <a:spcBef>
                  <a:spcPct val="0"/>
                </a:spcBef>
                <a:spcAft>
                  <a:spcPct val="0"/>
                </a:spcAft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kern="1200">
                  <a:solidFill>
                    <a:schemeClr val="tx1"/>
                  </a:solidFill>
                  <a:latin typeface="Arial" charset="0"/>
                  <a:ea typeface="+mn-ea"/>
                  <a:cs typeface="+mn-cs"/>
                </a:defRPr>
              </a:lvl9pPr>
            </a:lstStyle>
            <a:p>
              <a:pPr eaLnBrk="1" hangingPunct="1"/>
              <a:endParaRPr lang="en-US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586684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72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5422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" descr="old Kilmer Square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28600"/>
            <a:ext cx="9144000" cy="6309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3716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0875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 descr="http://oldnewbrunswick.rutgers.edu/POSTCARDS_100dpi_jpegs/Hyatt_JJconstruction_site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" y="76200"/>
            <a:ext cx="8940800" cy="670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3543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" y="1143000"/>
            <a:ext cx="9157599" cy="449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4290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 descr="http://media.nj.com/business_impact/photo/johnson-and-johnsonjpg-b03db283e9f0e238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38200" y="0"/>
            <a:ext cx="736979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218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1000"/>
            <a:ext cx="9144000" cy="6096000"/>
          </a:xfrm>
        </p:spPr>
      </p:pic>
    </p:spTree>
    <p:extLst>
      <p:ext uri="{BB962C8B-B14F-4D97-AF65-F5344CB8AC3E}">
        <p14:creationId xmlns:p14="http://schemas.microsoft.com/office/powerpoint/2010/main" val="1522588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albany and george streets - vanderveer - 14041[c]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58787"/>
            <a:ext cx="9144000" cy="5940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01005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 descr="http://upload.wikimedia.org/wikipedia/commons/1/1b/State_Theatre_NJ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209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237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2760" y="393332"/>
            <a:ext cx="9166760" cy="64646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60474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Renaissance Station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Started in 1987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Rent-to-own townhouse development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176,250 sf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smtClean="0"/>
              <a:t>$22 million project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en-US" dirty="0" err="1" smtClean="0"/>
              <a:t>Devco</a:t>
            </a:r>
            <a:r>
              <a:rPr lang="en-US" dirty="0" smtClean="0"/>
              <a:t> served as the managing agent, on behalf of the New Brunswick Housing Authority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2175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 descr="http://tours.tourfactory.com/tours/media/scene/big2/00/20/88/00/2088009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9600" y="446548"/>
            <a:ext cx="7620000" cy="6030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540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6096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0504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800"/>
            <a:ext cx="9144000" cy="6248400"/>
          </a:xfrm>
        </p:spPr>
      </p:pic>
    </p:spTree>
    <p:extLst>
      <p:ext uri="{BB962C8B-B14F-4D97-AF65-F5344CB8AC3E}">
        <p14:creationId xmlns:p14="http://schemas.microsoft.com/office/powerpoint/2010/main" val="853150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</p:spPr>
      </p:pic>
    </p:spTree>
    <p:extLst>
      <p:ext uri="{BB962C8B-B14F-4D97-AF65-F5344CB8AC3E}">
        <p14:creationId xmlns:p14="http://schemas.microsoft.com/office/powerpoint/2010/main" val="3770249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9686" y="0"/>
            <a:ext cx="821711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99703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04800"/>
            <a:ext cx="9144000" cy="6050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544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609600"/>
            <a:ext cx="9144000" cy="5721414"/>
          </a:xfrm>
        </p:spPr>
      </p:pic>
    </p:spTree>
    <p:extLst>
      <p:ext uri="{BB962C8B-B14F-4D97-AF65-F5344CB8AC3E}">
        <p14:creationId xmlns:p14="http://schemas.microsoft.com/office/powerpoint/2010/main" val="2823187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://oldnewbrunswick.rutgers.edu/POSTCARDS_100dpi_jpegs/skyline_from_boathous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235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Orig-CA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24000" y="30214"/>
            <a:ext cx="6019800" cy="68277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06121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95300"/>
            <a:ext cx="9144000" cy="586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6167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po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0480" y="228600"/>
            <a:ext cx="9174480" cy="6383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4179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CSI II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71500"/>
            <a:ext cx="9144000" cy="571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174281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33725" y="-1033724"/>
            <a:ext cx="7076551" cy="9144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6729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914399" y="-1143000"/>
            <a:ext cx="7086600" cy="93726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781786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35200" y="-1035199"/>
            <a:ext cx="7086600" cy="915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7621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5400000">
            <a:off x="1035201" y="-1035199"/>
            <a:ext cx="7086600" cy="915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618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808831"/>
            <a:ext cx="9144000" cy="524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8927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93968" y="0"/>
            <a:ext cx="8545232" cy="68846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380490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://oldnewbrunswick.rutgers.edu/POSTCARDS_100dpi_jpegs/Albany_theater_soldiers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91808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RJF0015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810" y="518357"/>
            <a:ext cx="9140190" cy="58062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7922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123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2642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 descr="N:\GRAPHICS\Civic Square\Courthouse.tif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81000"/>
            <a:ext cx="9144000" cy="609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85731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8800" y="0"/>
            <a:ext cx="5486400" cy="6824611"/>
          </a:xfrm>
        </p:spPr>
      </p:pic>
    </p:spTree>
    <p:extLst>
      <p:ext uri="{BB962C8B-B14F-4D97-AF65-F5344CB8AC3E}">
        <p14:creationId xmlns:p14="http://schemas.microsoft.com/office/powerpoint/2010/main" val="2130059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5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761999"/>
            <a:ext cx="9144000" cy="55307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Straight Connector 6"/>
          <p:cNvCxnSpPr/>
          <p:nvPr/>
        </p:nvCxnSpPr>
        <p:spPr>
          <a:xfrm flipV="1">
            <a:off x="3352800" y="3276600"/>
            <a:ext cx="1447800" cy="8382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H="1" flipV="1">
            <a:off x="2895600" y="2857500"/>
            <a:ext cx="457200" cy="1257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2895600" y="2514600"/>
            <a:ext cx="1219200" cy="342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5" name="Straight Connector 24"/>
          <p:cNvCxnSpPr/>
          <p:nvPr/>
        </p:nvCxnSpPr>
        <p:spPr>
          <a:xfrm flipH="1" flipV="1">
            <a:off x="4092245" y="2518844"/>
            <a:ext cx="152400" cy="3429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 flipH="1">
            <a:off x="4244646" y="2743200"/>
            <a:ext cx="251154" cy="118544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 flipH="1" flipV="1">
            <a:off x="4495800" y="2743200"/>
            <a:ext cx="304800" cy="5334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49272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1272" name="Picture 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938213"/>
            <a:ext cx="9142413" cy="4981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02476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3810" y="339042"/>
            <a:ext cx="9147810" cy="62141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17148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555750" y="338138"/>
            <a:ext cx="6985000" cy="766762"/>
          </a:xfrm>
        </p:spPr>
        <p:txBody>
          <a:bodyPr/>
          <a:lstStyle/>
          <a:p>
            <a:endParaRPr lang="en-US" altLang="en-US"/>
          </a:p>
        </p:txBody>
      </p:sp>
      <p:pic>
        <p:nvPicPr>
          <p:cNvPr id="51203" name="Picture 3" descr="P0000236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616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4035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4" descr="HOPE 2 2004 brick close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3713" y="22761"/>
            <a:ext cx="8681687" cy="6835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46703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9" descr="N:\GRAPHICS\lord stirling\ls8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685800"/>
            <a:ext cx="9144000" cy="5439456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4075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 descr="http://oldnewbrunswick.rutgers.edu/JPEGS/TrainStation_are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" y="422961"/>
            <a:ext cx="9132570" cy="6130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89181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47800" y="0"/>
            <a:ext cx="634551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785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08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END OF PRESENTATION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04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old b&amp;w Albany from Rt 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75546" y="0"/>
            <a:ext cx="5615854" cy="6699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934200" y="5486400"/>
            <a:ext cx="1752600" cy="822960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036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 descr="http://oldnewbrunswick.rutgers.edu/MASSO_JPEGS/HiramMrkt_2_198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510540"/>
            <a:ext cx="9144000" cy="5966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09147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50" name="Picture 6" descr="http://oldnewbrunswick.rutgers.edu/JPEGS/GeorgeAlbanyToSouth70sB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78823"/>
            <a:ext cx="9144000" cy="61743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48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View 3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7345" y="0"/>
            <a:ext cx="8764255" cy="685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9329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ex">
  <a:themeElements>
    <a:clrScheme name="Apex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Apex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Apex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5851</TotalTime>
  <Words>40</Words>
  <Application>Microsoft Office PowerPoint</Application>
  <PresentationFormat>On-screen Show (4:3)</PresentationFormat>
  <Paragraphs>19</Paragraphs>
  <Slides>52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53" baseType="lpstr">
      <vt:lpstr>Apex</vt:lpstr>
      <vt:lpstr>URBAN REDEVELOPMENT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Renaissance Station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END OF PRESENTATION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URBAN REDEVELOPMENT</dc:title>
  <dc:creator>Dale Schwebel</dc:creator>
  <cp:lastModifiedBy>David Listokin</cp:lastModifiedBy>
  <cp:revision>60</cp:revision>
  <cp:lastPrinted>2014-11-18T21:07:43Z</cp:lastPrinted>
  <dcterms:created xsi:type="dcterms:W3CDTF">2014-11-10T19:08:02Z</dcterms:created>
  <dcterms:modified xsi:type="dcterms:W3CDTF">2014-12-15T14:31:44Z</dcterms:modified>
</cp:coreProperties>
</file>